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0" r:id="rId1"/>
  </p:sldMasterIdLst>
  <p:notesMasterIdLst>
    <p:notesMasterId r:id="rId15"/>
  </p:notesMasterIdLst>
  <p:sldIdLst>
    <p:sldId id="256" r:id="rId2"/>
    <p:sldId id="437" r:id="rId3"/>
    <p:sldId id="430" r:id="rId4"/>
    <p:sldId id="438" r:id="rId5"/>
    <p:sldId id="439" r:id="rId6"/>
    <p:sldId id="453" r:id="rId7"/>
    <p:sldId id="440" r:id="rId8"/>
    <p:sldId id="444" r:id="rId9"/>
    <p:sldId id="445" r:id="rId10"/>
    <p:sldId id="446" r:id="rId11"/>
    <p:sldId id="447" r:id="rId12"/>
    <p:sldId id="449" r:id="rId13"/>
    <p:sldId id="448" r:id="rId14"/>
  </p:sldIdLst>
  <p:sldSz cx="10691813" cy="75612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5000C22-5E13-493A-952E-03E26B7933D8}">
          <p14:sldIdLst>
            <p14:sldId id="256"/>
            <p14:sldId id="437"/>
            <p14:sldId id="430"/>
            <p14:sldId id="438"/>
            <p14:sldId id="439"/>
            <p14:sldId id="453"/>
            <p14:sldId id="440"/>
            <p14:sldId id="444"/>
            <p14:sldId id="445"/>
            <p14:sldId id="446"/>
            <p14:sldId id="447"/>
            <p14:sldId id="449"/>
            <p14:sldId id="448"/>
          </p14:sldIdLst>
        </p14:section>
        <p14:section name="Раздел без заголовка" id="{CDADA709-50E7-41FF-B786-01F972512A2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B40000"/>
    <a:srgbClr val="424000"/>
    <a:srgbClr val="C0C0C0"/>
    <a:srgbClr val="808080"/>
    <a:srgbClr val="5F5F5F"/>
    <a:srgbClr val="4D4D4D"/>
    <a:srgbClr val="7E0000"/>
    <a:srgbClr val="0C1526"/>
    <a:srgbClr val="203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000" autoAdjust="0"/>
    <p:restoredTop sz="95332" autoAdjust="0"/>
  </p:normalViewPr>
  <p:slideViewPr>
    <p:cSldViewPr>
      <p:cViewPr varScale="1">
        <p:scale>
          <a:sx n="82" d="100"/>
          <a:sy n="82" d="100"/>
        </p:scale>
        <p:origin x="1782" y="90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2BBCD-9642-409C-BD6C-7AC4E2986EB2}" type="datetimeFigureOut">
              <a:rPr lang="ru-RU" smtClean="0"/>
              <a:pPr/>
              <a:t>28.04.2025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1F8D0-E6D2-4BE8-B57A-046906A76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1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457"/>
            <a:ext cx="9088041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1414"/>
            <a:ext cx="8018860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55966-488C-4010-A961-B3CE960B89CF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97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ABF9-9215-46A0-8AAD-E204E732036B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7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5067"/>
            <a:ext cx="9221689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60097"/>
            <a:ext cx="9221689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10D43-5F2A-47CF-85DC-4CE3176FDB8D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06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836"/>
            <a:ext cx="4544021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836"/>
            <a:ext cx="4544021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A56D-1CEC-444E-B952-A6DD4F7DC9EE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1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569"/>
            <a:ext cx="9221689" cy="146149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560"/>
            <a:ext cx="452313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961"/>
            <a:ext cx="4523137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560"/>
            <a:ext cx="4545413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961"/>
            <a:ext cx="4545413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5C97E-FB5F-4F0C-914F-52D8F4E54958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54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D3D67-7A8E-4B80-8214-418F1958FE87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D1815-A786-4712-8CB5-00C5420E2469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47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4084"/>
            <a:ext cx="3448388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683"/>
            <a:ext cx="5412730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8379"/>
            <a:ext cx="3448388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6A853-15BB-4090-AB27-88AC45F9DA9A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3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4084"/>
            <a:ext cx="3448388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683"/>
            <a:ext cx="5412730" cy="537339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8379"/>
            <a:ext cx="3448388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2915-A52D-4A4C-BC63-2188737CF33E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46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C4704-B8EA-4969-97EF-159688EBD0C2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1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567"/>
            <a:ext cx="2305422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567"/>
            <a:ext cx="6782619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731E-269F-4F5C-9F31-380431599F8C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569"/>
            <a:ext cx="9221689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836"/>
            <a:ext cx="9221689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8172"/>
            <a:ext cx="240565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A2915-A52D-4A4C-BC63-2188737CF33E}" type="datetime1">
              <a:rPr lang="ru-RU" smtClean="0"/>
              <a:pPr/>
              <a:t>28.04.2025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8172"/>
            <a:ext cx="3608487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AMEA İqtisadiyyat İnstitutu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8172"/>
            <a:ext cx="240565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B7DCE-470F-4D8B-A89E-293B4972CC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2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12" r:id="rId2"/>
    <p:sldLayoutId id="2147484713" r:id="rId3"/>
    <p:sldLayoutId id="2147484714" r:id="rId4"/>
    <p:sldLayoutId id="2147484715" r:id="rId5"/>
    <p:sldLayoutId id="2147484716" r:id="rId6"/>
    <p:sldLayoutId id="2147484717" r:id="rId7"/>
    <p:sldLayoutId id="2147484718" r:id="rId8"/>
    <p:sldLayoutId id="2147484719" r:id="rId9"/>
    <p:sldLayoutId id="2147484720" r:id="rId10"/>
    <p:sldLayoutId id="2147484721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strips dir="ru"/>
      </p:transition>
    </mc:Choice>
    <mc:Fallback xmlns="">
      <p:transition spd="slow">
        <p:strips dir="ru"/>
      </p:transition>
    </mc:Fallback>
  </mc:AlternateContent>
  <p:hf sldNum="0" hd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82892" y="3570896"/>
            <a:ext cx="81260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8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RÜŞVƏT</a:t>
            </a:r>
            <a:endParaRPr lang="ru-RU" sz="8800" dirty="0">
              <a:solidFill>
                <a:srgbClr val="B4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20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" name="Прямоугольник 8"/>
          <p:cNvSpPr>
            <a:spLocks noChangeArrowheads="1"/>
          </p:cNvSpPr>
          <p:nvPr/>
        </p:nvSpPr>
        <p:spPr bwMode="auto">
          <a:xfrm>
            <a:off x="2141488" y="6300911"/>
            <a:ext cx="817297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2400"/>
              </a:lnSpc>
              <a:buFont typeface="Wingdings" pitchFamily="2" charset="2"/>
              <a:buNone/>
            </a:pPr>
            <a:r>
              <a:rPr lang="az-Latn-AZ" sz="2400" b="0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ETN İqtisadiyyat İnstitutunun Elmi Seminarı</a:t>
            </a:r>
          </a:p>
          <a:p>
            <a:pPr algn="r">
              <a:lnSpc>
                <a:spcPts val="24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az-Latn-AZ" b="0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Bakı, 25 aprel 2025-ci il</a:t>
            </a:r>
            <a:endParaRPr lang="ru-RU" b="0" i="1" dirty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8" name="Прямоугольник 8"/>
          <p:cNvSpPr>
            <a:spLocks noChangeArrowheads="1"/>
          </p:cNvSpPr>
          <p:nvPr/>
        </p:nvSpPr>
        <p:spPr bwMode="auto">
          <a:xfrm>
            <a:off x="4121770" y="1692398"/>
            <a:ext cx="5832648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n-US" sz="32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Nazim </a:t>
            </a:r>
            <a:r>
              <a:rPr lang="az-Latn-AZ" sz="32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Müzəffərli (İmanov)</a:t>
            </a:r>
          </a:p>
        </p:txBody>
      </p:sp>
    </p:spTree>
    <p:extLst>
      <p:ext uri="{BB962C8B-B14F-4D97-AF65-F5344CB8AC3E}">
        <p14:creationId xmlns:p14="http://schemas.microsoft.com/office/powerpoint/2010/main" val="276276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3689722" y="1044327"/>
            <a:ext cx="61206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MÖVZU AZƏRBAYCAN ÜÇÜN NƏ DƏRƏCƏDƏ AKTUALDIR?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331913" y="3028924"/>
            <a:ext cx="6769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1800" i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2484438" y="3028924"/>
            <a:ext cx="48244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1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49362" y="2126962"/>
            <a:ext cx="4968875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BÜTÜN ÖLKƏLƏRDƏ VAR</a:t>
            </a:r>
            <a:endParaRPr lang="ru-RU" altLang="ru-RU" sz="2000" b="1" i="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449362" y="3060551"/>
            <a:ext cx="7488238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BEYNƏLXALQ QURUMLARIN MƏLUMATLARI YANLIŞDIR</a:t>
            </a:r>
            <a:endParaRPr lang="ru-RU" altLang="ru-RU" sz="2000" b="1" i="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710615" y="2511741"/>
            <a:ext cx="8346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z-Latn-AZ" alt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Doğrudur, amma məsələ onun miqyasında, «əhatə dərəcəsindədir»</a:t>
            </a:r>
            <a:endParaRPr lang="ru-RU" alt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710615" y="3430018"/>
            <a:ext cx="92705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z-Latn-AZ" alt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Doğrudur. Sorğu əsaslıdır. Korrupsiyanın miqyasını deyil, necə qavranmasını qiymətləndirir. Bu isə milli mentalitetə bağlı məsələdir.</a:t>
            </a:r>
            <a:endParaRPr lang="ru-RU" alt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49362" y="4201166"/>
            <a:ext cx="7561263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az-Latn-AZ" altLang="ru-RU" sz="20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İCTİMAİYYƏT KORRUPSİYANI CİDDİ PROBLEM SAYIR</a:t>
            </a:r>
            <a:endParaRPr lang="ru-RU" altLang="ru-RU" sz="2000" b="1" i="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449362" y="5086202"/>
            <a:ext cx="7561263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az-Latn-AZ" altLang="ru-RU" sz="20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HÖKUMƏT DƏ KORRUPSİYANI CİDDİ PROBLEM SAYIR</a:t>
            </a:r>
            <a:endParaRPr lang="ru-RU" altLang="ru-RU" sz="2000" b="1" i="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710615" y="5393088"/>
            <a:ext cx="9270577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z-Latn-A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«Korrupsiyaya qarşı mübarizənin gücləndirilməsinə dair 2022-2026-cı illər üçün Milli Fəaliyyət Planı» AR Prezidentinin 4 aprel 2022-ci il tarixli 3199 nömrəli Sərəncamı ilə təsdiq edilmişdir</a:t>
            </a:r>
          </a:p>
          <a:p>
            <a:pPr>
              <a:spcBef>
                <a:spcPts val="600"/>
              </a:spcBef>
            </a:pPr>
            <a:r>
              <a:rPr lang="az-Latn-AZ" alt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6.2. </a:t>
            </a:r>
            <a:r>
              <a:rPr lang="az-Latn-A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Korrupsiyaya qarşı mübarizə üzrə maarifləndirmə (ETN üzrə Əmr)</a:t>
            </a:r>
            <a:endParaRPr lang="ru-RU" alt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710615" y="4500711"/>
            <a:ext cx="8346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z-Latn-AZ" alt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cümlədən İqtisadiyyat İnstitutunun mütəxəssisləri də</a:t>
            </a:r>
            <a:endParaRPr lang="ru-RU" alt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62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37" grpId="0"/>
      <p:bldP spid="38" grpId="0"/>
      <p:bldP spid="39" grpId="0"/>
      <p:bldP spid="3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1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269342" y="1169179"/>
            <a:ext cx="6120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5334" y="1723951"/>
            <a:ext cx="102611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Vəzifəli şəxsə qəbul etdiyi qərara və ya gördüyü işə təsir etmək məqsədi ilə verilən (yaxud vəd edilən) pul və ya başqa maddi fiət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215334" y="2754474"/>
            <a:ext cx="6120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KORRUPSİYA = Rüşvət +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15334" y="3277694"/>
            <a:ext cx="102611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Vəzifəli şəxsin, tutduğu mövqedən şəxsi məqsədlər (ilk növbədə varlanma, amma təkcə varlanma yox) üçün istifadə etməsi</a:t>
            </a:r>
            <a:r>
              <a:rPr lang="az-Latn-AZ" altLang="ru-RU" sz="2400" b="1" dirty="0">
                <a:solidFill>
                  <a:srgbClr val="000066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YƏNİ:</a:t>
            </a:r>
            <a:endParaRPr lang="ru-RU" altLang="ru-RU" sz="2400" b="1" dirty="0">
              <a:solidFill>
                <a:srgbClr val="00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280892" y="4268773"/>
            <a:ext cx="1026114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əmlakını satıb cibə qoymaq (o cümlədən şəxsi mənafe əsasında </a:t>
            </a: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özəlləşdirmək</a:t>
            </a: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Bütün səviyyəli büdcə vəsaitlərinin, adı ilə desək, oğurlanması,</a:t>
            </a:r>
            <a:endParaRPr lang="az-Latn-AZ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müəssisəsinin, </a:t>
            </a: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qismən də olsa, </a:t>
            </a: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onun rəhbərinə işləməsi,</a:t>
            </a:r>
          </a:p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Cəmiyyətə faydasız və ya hətta zərərli bir işi «tapşırıqla» görmək,</a:t>
            </a:r>
          </a:p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Məsələləri «sən mənə - mən sənə» qaydasında həll etmək,</a:t>
            </a:r>
          </a:p>
          <a:p>
            <a:pPr marL="457200" indent="-2222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Qohumbazlıq, yerlibazlıq, dostbazlıq və s.</a:t>
            </a:r>
            <a:endParaRPr lang="ru-RU" altLang="ru-RU" sz="2000" b="1" dirty="0">
              <a:solidFill>
                <a:srgbClr val="00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36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7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10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1" name="Rectangle 41"/>
          <p:cNvSpPr>
            <a:spLocks noChangeArrowheads="1"/>
          </p:cNvSpPr>
          <p:nvPr/>
        </p:nvSpPr>
        <p:spPr bwMode="auto">
          <a:xfrm>
            <a:off x="269342" y="1097171"/>
            <a:ext cx="6120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RÜŞVƏTİN NƏYİ PİSDİR?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68167" y="1908617"/>
            <a:ext cx="67939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İqtisadi inkişaf, xüsusilə özəl bölmə boğulur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68167" y="2445838"/>
            <a:ext cx="8954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Maliyyə vəsaitləri (ilk növbədə rüşvətlə toplananlar) xaricə axır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568167" y="2983059"/>
            <a:ext cx="85221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Qeyri-neft sektoruna xarici sərmayə axını zəifləyir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568167" y="3520280"/>
            <a:ext cx="95302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Dəyərlər sistemi və mənəviyyat pozulur (almayana «səfeh» deyirlər)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68167" y="4057501"/>
            <a:ext cx="84501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Ədalətsiz sosial qütbləşmə yaranır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568167" y="5131941"/>
            <a:ext cx="975708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Büdcə oğurluğu (istər yığım, istərsə də xərclənmə mərhələlərində) dövlət vəsaiti hesabına yaşayan hər kəsin (əsgərin, alimin, müəllimin) cibinə girmək deməkdir.</a:t>
            </a:r>
            <a:b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Yetim malına əl qatmaq, İslama görə, ən böyük günahdır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68167" y="4594722"/>
            <a:ext cx="96742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Cəmiyyət dövlətdən «incik düşür» (xüsusilə «küçə rüşvəti» səbəbi ilə)</a:t>
            </a:r>
            <a:endParaRPr lang="ru-RU" altLang="ru-RU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1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34" grpId="0"/>
      <p:bldP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2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26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35" name="Rectangle 41"/>
          <p:cNvSpPr>
            <a:spLocks noChangeArrowheads="1"/>
          </p:cNvSpPr>
          <p:nvPr/>
        </p:nvSpPr>
        <p:spPr bwMode="auto">
          <a:xfrm>
            <a:off x="269342" y="1097171"/>
            <a:ext cx="61206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RÜŞVƏTİN NƏYİ YAXŞIDIR?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593378" y="1929661"/>
            <a:ext cx="95739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İlkin kapitalın formalaşmasına kömək edir (əyri yolla olsa da)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593378" y="2483127"/>
            <a:ext cx="95739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Yarıtmaz (ədalətsiz) qanunvericilikdən «yan keçməyə» imkan verir (bu da əyri yolla)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93378" y="3036593"/>
            <a:ext cx="95739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İnzibati sistemin naqisliyini iqtisadi </a:t>
            </a: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üsulla </a:t>
            </a: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(«bazar» vasitəsilə) yumşaldır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593378" y="5004767"/>
            <a:ext cx="957399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Pis müəllim uşaqlara səhv və zərərli şeylər öyrətməkdənsə, heç nə öyrətməyib pulla qiymət yazsa, daha yaxşıdır (yazıq yaxşı müəllim!)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593378" y="3590059"/>
            <a:ext cx="95739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qulluğuna istedadlı adamlar gəlir (amma bunlar da pozulur)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593378" y="4143525"/>
            <a:ext cx="957399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az-Latn-AZ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Yüksək bilik və bacarıqlara malik məmur ordusu formalaşır (amma bilik və bacarıqları nə qədər yüksək olsa, bir o qədər «ustalıqla» alırlar)</a:t>
            </a:r>
            <a:endParaRPr lang="ru-RU" altLang="ru-RU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1501593" y="5993715"/>
            <a:ext cx="76886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PİSİ DƏ EYBƏCƏRDİR, YAXŞISI DA!</a:t>
            </a:r>
            <a:endParaRPr lang="en-US" sz="2800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2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2" grpId="0"/>
      <p:bldP spid="42" grpId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 rot="5400000">
            <a:off x="2557132" y="-991434"/>
            <a:ext cx="864094" cy="4791601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z-Latn-AZ" sz="28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RÜŞVƏTİN 4 ƏSAS NÖVÜ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96906" y="1762972"/>
            <a:ext cx="2194560" cy="54864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</a:t>
            </a:r>
            <a:endParaRPr lang="ru-RU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6906" y="3005962"/>
            <a:ext cx="2194560" cy="54864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Klassik</a:t>
            </a:r>
            <a:endParaRPr lang="ru-RU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6906" y="4220671"/>
            <a:ext cx="2194560" cy="54864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Şərikinə</a:t>
            </a:r>
            <a:endParaRPr lang="ru-RU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96906" y="5516815"/>
            <a:ext cx="2194560" cy="54864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Qolzoru</a:t>
            </a:r>
            <a:endParaRPr lang="ru-RU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614026" y="2041148"/>
            <a:ext cx="0" cy="187452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614026" y="2041148"/>
            <a:ext cx="18288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430330" y="1671532"/>
            <a:ext cx="3291840" cy="73152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Bazarın verməli olub verə bilmədiyinin rüşvətlə alınması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30330" y="2914522"/>
            <a:ext cx="3291840" cy="73152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Göstərilən xidmət müqabilində alınan rüşvət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30330" y="5425375"/>
            <a:ext cx="3291840" cy="73152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Zorla «qoparılan» rüşvət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30330" y="4129231"/>
            <a:ext cx="3291840" cy="73152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Göstərilən xidmət müqabilində təyin edilən faiz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63914" y="1548383"/>
            <a:ext cx="2194560" cy="36576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Aşağıdan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263914" y="2052439"/>
            <a:ext cx="2194560" cy="36576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Yuxarıdan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263914" y="2681657"/>
            <a:ext cx="2194560" cy="52306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Göstərilməli olmayan xidmətə görə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63914" y="3329571"/>
            <a:ext cx="2194560" cy="52306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Göstərilməli olan xidmətə görə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263914" y="4062943"/>
            <a:ext cx="2194560" cy="36576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Biznesdən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263914" y="4557572"/>
            <a:ext cx="2194560" cy="365760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işindən</a:t>
            </a:r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614026" y="3276575"/>
            <a:ext cx="18288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614026" y="4500711"/>
            <a:ext cx="18288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14026" y="5796855"/>
            <a:ext cx="18288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13458" y="3924647"/>
            <a:ext cx="300568" cy="0"/>
          </a:xfrm>
          <a:prstGeom prst="line">
            <a:avLst/>
          </a:prstGeom>
          <a:ln>
            <a:solidFill>
              <a:srgbClr val="00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991466" y="2037292"/>
            <a:ext cx="45720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991466" y="3288675"/>
            <a:ext cx="45720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82557" y="4524109"/>
            <a:ext cx="45720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982557" y="5790188"/>
            <a:ext cx="45720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010202" y="1719823"/>
            <a:ext cx="0" cy="54864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8010202" y="1725264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22170" y="2008237"/>
            <a:ext cx="300568" cy="0"/>
          </a:xfrm>
          <a:prstGeom prst="line">
            <a:avLst/>
          </a:prstGeom>
          <a:ln>
            <a:solidFill>
              <a:srgbClr val="00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989594" y="2254173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010202" y="2943191"/>
            <a:ext cx="0" cy="64008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010202" y="2948632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722170" y="3231605"/>
            <a:ext cx="300568" cy="0"/>
          </a:xfrm>
          <a:prstGeom prst="line">
            <a:avLst/>
          </a:prstGeom>
          <a:ln>
            <a:solidFill>
              <a:srgbClr val="00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989594" y="3564607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008448" y="4191812"/>
            <a:ext cx="0" cy="54864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008448" y="4197253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720416" y="4480226"/>
            <a:ext cx="300568" cy="0"/>
          </a:xfrm>
          <a:prstGeom prst="line">
            <a:avLst/>
          </a:prstGeom>
          <a:ln>
            <a:solidFill>
              <a:srgbClr val="00006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006694" y="4735589"/>
            <a:ext cx="274320" cy="0"/>
          </a:xfrm>
          <a:prstGeom prst="line">
            <a:avLst/>
          </a:prstGeom>
          <a:ln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989594" y="5232509"/>
            <a:ext cx="2500043" cy="157245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/>
            <a:r>
              <a:rPr lang="az-Latn-AZ" sz="1600" i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İşə təyinata görə rüşvət xüsusidir – ya ikinci, ya üçüncü növə, ya da hər ikisinə aid ola bilər. Bəzi hallarda kompensativlik xassəsi də daşıya bilər</a:t>
            </a:r>
            <a:endParaRPr lang="ru-RU" sz="1600" i="1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49364" y="1519867"/>
            <a:ext cx="864094" cy="4791601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z-Latn-AZ" sz="28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RÜŞVƏTİN 4 ƏSAS NÖVÜ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1608212" y="3924647"/>
            <a:ext cx="0" cy="59436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608212" y="4519007"/>
            <a:ext cx="0" cy="128016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94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4" grpId="0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7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269342" y="991328"/>
            <a:ext cx="65167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NÖVLƏR ARASINDA «KEÇİDLƏR»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23622" y="1764407"/>
            <a:ext cx="1645920" cy="64008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Klassik</a:t>
            </a:r>
            <a:b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</a:t>
            </a:r>
            <a:endParaRPr lang="ru-RU" alt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431552" y="1764407"/>
            <a:ext cx="1645920" cy="64008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Şərikinə</a:t>
            </a:r>
            <a:b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</a:t>
            </a:r>
            <a:endParaRPr lang="ru-RU" alt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343177" y="2467899"/>
            <a:ext cx="1920240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irdəfəlikdir</a:t>
            </a:r>
          </a:p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məbləğdir</a:t>
            </a:r>
          </a:p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sonra yardım yoxdur</a:t>
            </a:r>
          </a:p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klanlaşma zəifdir</a:t>
            </a:r>
            <a:endParaRPr lang="ru-RU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2359258" y="2467899"/>
            <a:ext cx="2194560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zunvədəlidir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faizdir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onra da yardım var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klanlaşma güclüdür</a:t>
            </a:r>
            <a:endParaRPr lang="ru-RU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5722534" y="1764407"/>
            <a:ext cx="1645920" cy="64008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Klassik</a:t>
            </a:r>
            <a:b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</a:t>
            </a:r>
            <a:endParaRPr lang="ru-RU" alt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718828" y="1764407"/>
            <a:ext cx="1645920" cy="64008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</a:t>
            </a:r>
            <a:b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</a:t>
            </a:r>
            <a:endParaRPr lang="ru-RU" alt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583382" y="2600793"/>
            <a:ext cx="4731076" cy="379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ts val="400"/>
              </a:spcBef>
              <a:buClr>
                <a:srgbClr val="000066"/>
              </a:buClr>
              <a:buSzPct val="80000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Qarşılıqlı keçidlər:</a:t>
            </a:r>
            <a:endParaRPr lang="az-Latn-AZ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klassik rüşvət və ya onun bir hissəsi bazarın verməli olub vermədiyini kompensasiya edə bilir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 rüşvət hansısa xidmət qarşılığında alınır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 rüşvətin bir hissəsi iş yerini saxlamaq üçün supervayzerə verildikdə klassik rüşvətə çevrilir</a:t>
            </a:r>
            <a:endParaRPr lang="az-Latn-AZ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yuxarıdan alınan əlavə əmək haqqı («konvert») kompensativ xarakter daşısa belə, mənbəyi (mənşəyi) əksər hallarda klassik rüşvətdir</a:t>
            </a:r>
          </a:p>
          <a:p>
            <a:pPr marL="228600" indent="-22860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ompensativliyin (bazarın qoyduğu bəlli bir) həddi var ki, onu aşanda mahiyyəti dəyişərək, (əksər hallarda) klassik rüşvətə çevrilir </a:t>
            </a:r>
            <a:endParaRPr lang="ru-RU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23623" y="4436695"/>
            <a:ext cx="1645920" cy="64008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Qolzoru rüşvət</a:t>
            </a:r>
            <a:endParaRPr lang="ru-RU" altLang="ru-RU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343177" y="5142616"/>
            <a:ext cx="3922609" cy="1374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korrupsiyanın ən eybəcər və ən ziyanlı formasıdır </a:t>
            </a:r>
            <a:endParaRPr lang="az-Latn-AZ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7013" indent="-227013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amma hətta onun da </a:t>
            </a:r>
            <a:r>
              <a:rPr lang="az-Latn-AZ" altLang="ru-RU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kompensativlik xassəsi ola bilər (alanın əmək haqqı olmalı olduğundan aşağı olduqda)</a:t>
            </a:r>
            <a:endParaRPr lang="ru-RU" altLang="ru-RU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30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5" dur="indefinite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8" dur="indefinite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1" dur="indefinite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4" dur="indefinite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7" dur="indefinite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1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4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7" dur="indefinite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0" dur="indefinite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3" dur="indefinite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6" dur="indefinite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9" dur="indefinite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2" dur="indefinite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4" grpId="0" animBg="1"/>
      <p:bldP spid="24" grpId="1" animBg="1"/>
      <p:bldP spid="31" grpId="0" build="allAtOnce"/>
      <p:bldP spid="32" grpId="0" build="allAtOnce"/>
      <p:bldP spid="39" grpId="0" animBg="1"/>
      <p:bldP spid="39" grpId="1" animBg="1"/>
      <p:bldP spid="40" grpId="0" animBg="1"/>
      <p:bldP spid="40" grpId="1" animBg="1"/>
      <p:bldP spid="41" grpId="0" build="allAtOnce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269342" y="991328"/>
            <a:ext cx="65167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28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NÖVLƏR ARASINDA «KEÇİDLƏR»</a:t>
            </a:r>
            <a:endParaRPr lang="en-US" sz="28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026814" y="2050571"/>
            <a:ext cx="8279532" cy="360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ts val="2400"/>
              </a:lnSpc>
              <a:spcBef>
                <a:spcPts val="1200"/>
              </a:spcBef>
              <a:buClr>
                <a:srgbClr val="000066"/>
              </a:buClr>
              <a:buSzPct val="80000"/>
            </a:pPr>
            <a:r>
              <a:rPr lang="az-Latn-AZ" altLang="ru-RU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SEKTORAL FƏRQLƏR ÇOX ÖNƏMLİDİR</a:t>
            </a:r>
            <a:endParaRPr lang="az-Latn-AZ" altLang="ru-RU" b="1" dirty="0">
              <a:solidFill>
                <a:srgbClr val="000066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lnSpc>
                <a:spcPts val="2400"/>
              </a:lnSpc>
              <a:spcBef>
                <a:spcPts val="12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Özəl müəssisə satdığının pulunu «iki dəftərlə» alanda sadəcə vergidən yayınır (çünki gəlir bütün hallarda sahibinindir). Dövlət müəssisəsi üçünsə bu, xalis korrupsiyadır (çünki mənimsədiyi gəlir özününkü yox, dövlətinkidir);</a:t>
            </a:r>
          </a:p>
          <a:p>
            <a:pPr marL="228600" indent="-228600">
              <a:lnSpc>
                <a:spcPts val="2400"/>
              </a:lnSpc>
              <a:spcBef>
                <a:spcPts val="12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Elə həmin səbəbdən: yalnız bir şəxsə məxsus olan özəl bank verdiyi kreditin rəsmi faizinin üstündə əlavə faiz («şapka») alanda vergidən yayınır. Dövlət bankı üçünsə bu, xalis korrupsiyadır.</a:t>
            </a:r>
          </a:p>
          <a:p>
            <a:pPr marL="228600" indent="-228600">
              <a:lnSpc>
                <a:spcPts val="2400"/>
              </a:lnSpc>
              <a:spcBef>
                <a:spcPts val="12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İki və daha çox sahibi olan özəl müəssisədə, ələlxüsus çoxsaylı səhmdarı olan iri korporativ müəssisələrdə qeyri-rəsmi gəlirin korrupsiya mahiyyəti daşıyıb-daşımaması onun şəriklər (səhmdarlar) arasında necə paylanmasından asılıdır. </a:t>
            </a:r>
          </a:p>
        </p:txBody>
      </p:sp>
    </p:spTree>
    <p:extLst>
      <p:ext uri="{BB962C8B-B14F-4D97-AF65-F5344CB8AC3E}">
        <p14:creationId xmlns:p14="http://schemas.microsoft.com/office/powerpoint/2010/main" val="251548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269342" y="1116954"/>
            <a:ext cx="6516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32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MÜBARİZƏ</a:t>
            </a:r>
            <a:endParaRPr lang="en-US" sz="32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05346" y="2378214"/>
            <a:ext cx="10009112" cy="25545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spcBef>
                <a:spcPct val="50000"/>
              </a:spcBef>
            </a:pPr>
            <a:r>
              <a:rPr lang="az-Latn-AZ" altLang="ru-RU" sz="2000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KORRUPSİYA VƏ RÜŞVƏTƏ QARŞI </a:t>
            </a:r>
            <a:r>
              <a:rPr lang="az-Latn-AZ" altLang="ru-RU" sz="2000" b="1" i="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EFFEKTİV</a:t>
            </a:r>
            <a:r>
              <a:rPr lang="az-Latn-AZ" altLang="ru-RU" sz="2000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MÜBARİZƏ APARMAQ ÜÇÜN BUNLARIN «ANATOMİYASINI» BİLMƏK (ELMİ ARAŞDIRMALARLA QİYMƏTLƏNDİRMƏK) LAZIMDIR, </a:t>
            </a:r>
            <a:r>
              <a:rPr lang="az-Latn-AZ" altLang="ru-RU" sz="2000" b="1" i="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ÇÜNKİ:</a:t>
            </a:r>
          </a:p>
          <a:p>
            <a:pPr algn="ctr">
              <a:lnSpc>
                <a:spcPts val="2800"/>
              </a:lnSpc>
              <a:spcBef>
                <a:spcPct val="50000"/>
              </a:spcBef>
            </a:pPr>
            <a:endParaRPr lang="az-Latn-AZ" altLang="ru-RU" sz="2000" b="1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2800"/>
              </a:lnSpc>
              <a:spcBef>
                <a:spcPct val="50000"/>
              </a:spcBef>
            </a:pPr>
            <a:r>
              <a:rPr lang="az-Latn-AZ" altLang="ru-RU" sz="2000" b="1" i="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MÜXTƏLİF FORMALARA QARŞI APARILMALI OLAN</a:t>
            </a:r>
            <a:br>
              <a:rPr lang="az-Latn-AZ" altLang="ru-RU" sz="2000" b="1" i="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sz="2000" b="1" i="0" dirty="0">
                <a:solidFill>
                  <a:srgbClr val="B4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MÜBARİZƏNİN FORMALARI FƏRQLİDİR.</a:t>
            </a:r>
            <a:endParaRPr lang="ru-RU" altLang="ru-RU" sz="2000" b="1" i="0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5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2" name="Rectangle 41"/>
          <p:cNvSpPr>
            <a:spLocks noChangeArrowheads="1"/>
          </p:cNvSpPr>
          <p:nvPr/>
        </p:nvSpPr>
        <p:spPr bwMode="auto">
          <a:xfrm>
            <a:off x="269342" y="1116954"/>
            <a:ext cx="6516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32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MÜBARİZƏ</a:t>
            </a:r>
            <a:endParaRPr lang="en-US" sz="32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9362" y="1783163"/>
            <a:ext cx="2194560" cy="182880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</a:t>
            </a:r>
            <a:br>
              <a:rPr lang="az-Latn-AZ" alt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rüşvətə qarşı</a:t>
            </a:r>
            <a:endParaRPr lang="ru-RU" alt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2753618" y="1254834"/>
            <a:ext cx="7632848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Repressiv üsullar aktual deyil, iqtisadi üsullar daha əhəmiyyətlidir. </a:t>
            </a:r>
            <a:r>
              <a:rPr lang="az-Latn-AZ" alt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ÜMUMƏN: GETDİKCƏ DAHA ÇOX İNSANIN GƏLİRİ BAZAR VASİTƏSİLƏ (və ya bazarla müqayisələr əsasında) MÜƏYYƏNLƏŞMƏLİDİR.</a:t>
            </a: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Bunun üçün:</a:t>
            </a:r>
          </a:p>
          <a:p>
            <a:pPr marL="6921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mümkün olan bütün sahələrdə özəlləşdirmə davam etdirilməli, özəl səhiyyə, özəl təhsil (hər iki yolla) inkişaf etdirilməlidir,</a:t>
            </a:r>
          </a:p>
          <a:p>
            <a:pPr marL="6921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məmurların əmək haqqı tam formallaşdırılmalıdır,</a:t>
            </a:r>
          </a:p>
          <a:p>
            <a:pPr marL="6921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vəsaiti hesabına əmək haqqı alan insanların (xüsusilə elm, təhsil və səhiyyə sahələrində) bazarın gəlir tələblərinə yaxınlaşdırılmalıdır;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«Kiçik hökumət» prinsipi daha ardıcıl və sürətlə tətbiq edilməlidir;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Dövlət müəssisələrində maliyyə axınları tam formallaşdırılmalıdır;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Korrupsiyaya qarşı ictimai dözümsüzlük şəraiti yaranmalıdır (bu, korrupsiya və rüşvətin bütün növlərinə qarşı mübarizənin universal üsuludur).</a:t>
            </a:r>
          </a:p>
          <a:p>
            <a:pPr marL="801688" algn="ctr">
              <a:spcBef>
                <a:spcPts val="1200"/>
              </a:spcBef>
              <a:buClr>
                <a:srgbClr val="000066"/>
              </a:buClr>
              <a:buSzPct val="80000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Kompensativ rüşvəti zor hesabına alanlara qarşı mübarizə,</a:t>
            </a:r>
            <a:b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təbii ki, bura aid deyil, bunlar ayrı kateqoriyaya keçirlər.</a:t>
            </a:r>
            <a:endParaRPr lang="ru-RU" altLang="ru-RU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136203" y="3787789"/>
            <a:ext cx="2689423" cy="26571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ct val="50000"/>
              </a:spcBef>
            </a:pPr>
            <a:r>
              <a:rPr lang="az-Latn-AZ" altLang="ru-RU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 İSTİQAMƏTLƏRİN HƏR BİRİ ÜZRƏ CİDDİ UĞURLARIMIZ VAR, AMMA İŞ, AYDIN MƏSƏLƏDİR Kİ, DAVAM ETDİRİLMƏLİDİR</a:t>
            </a:r>
            <a:endParaRPr lang="ru-RU" altLang="ru-RU" b="1" i="0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83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8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2" name="Rectangle 41"/>
          <p:cNvSpPr>
            <a:spLocks noChangeArrowheads="1"/>
          </p:cNvSpPr>
          <p:nvPr/>
        </p:nvSpPr>
        <p:spPr bwMode="auto">
          <a:xfrm>
            <a:off x="269342" y="1116954"/>
            <a:ext cx="6516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32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MÜBARİZƏ</a:t>
            </a:r>
            <a:endParaRPr lang="en-US" sz="32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9362" y="1783163"/>
            <a:ext cx="2194560" cy="182880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Klassik və şərikinə rüşvətə qarşı</a:t>
            </a:r>
            <a:endParaRPr lang="ru-RU" alt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753618" y="1703574"/>
            <a:ext cx="7632848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Əmək haqqı artımının rolu həlledici deyil (ayda 10 000 manat rüşvət alan adamın əmək haqqını 1 000 manat artırmaq onu rüşvət almaqdan çəkindirməz);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«Kiçik hökumət» prinsipi daha ardıcıl və sürətlə tətbiq edilməlidir;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Vətəndaşın (ilk növbədə sahibkarın) məmura ehtiyacı azaldılmalıdır: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tənzimləmə qaydalarının sadələşdirilməsi – liberallaşdırma (məsələn, bəsit satınalmalar sahəsində),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lisenziyaların ixtisarı,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 xidmətlərin genişləndirilməsi və s.;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 Prezidentinin korrupsiya və rüşvətə qarşı mübarizə ilə bağlı mövqeyi geniş təbliğ olunmalı, bütün səviyyəli kadr təyinatlarında dəqiq nəzərə alınmalıdır;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Korrupsiyaya qarşı ictimai dözümsüzlük şəraiti yaranmalıdır.</a:t>
            </a:r>
          </a:p>
          <a:p>
            <a:pPr>
              <a:spcBef>
                <a:spcPts val="1200"/>
              </a:spcBef>
              <a:buClr>
                <a:srgbClr val="000066"/>
              </a:buClr>
              <a:buSzPct val="80000"/>
            </a:pP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Repressiv üsullar QİSMƏN effektivdir (açıq məhkəmələr).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36203" y="3787789"/>
            <a:ext cx="2689423" cy="23365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ct val="50000"/>
              </a:spcBef>
            </a:pPr>
            <a:r>
              <a:rPr lang="az-Latn-AZ" altLang="ru-RU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 İSTİQAMƏTLƏRİN ƏKSƏRİYYƏTİ ÜZRƏ CİDDİ UĞURLARIMIZ VAR, </a:t>
            </a:r>
            <a:r>
              <a:rPr lang="az-Latn-AZ" altLang="ru-RU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AMMA MÜBARİZƏ DAVAM </a:t>
            </a:r>
            <a:r>
              <a:rPr lang="az-Latn-AZ" altLang="ru-RU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ETDİRİLMƏLİDİR</a:t>
            </a:r>
            <a:endParaRPr lang="ru-RU" altLang="ru-RU" b="1" i="0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66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4" dur="indefinite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449362" y="1783163"/>
            <a:ext cx="2194560" cy="1828800"/>
          </a:xfrm>
          <a:prstGeom prst="roundRect">
            <a:avLst>
              <a:gd name="adj" fmla="val 29505"/>
            </a:avLst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alt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Qolzoru rüşvətə qarşı</a:t>
            </a:r>
            <a:endParaRPr lang="ru-RU" alt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2753618" y="1249606"/>
            <a:ext cx="7632848" cy="54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Əmək haqqı artımının rolu yox dərəcəsində azdır;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Zora qarşı ən effektiv mübarizə üsulu zordur: ağır və göstərili repressiv tədbirlər lazımdır, </a:t>
            </a: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amma iqtisadi üsulları da var;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Vətəndaşın (ilk növbədə sahibkarın) məmura ehtiyacı azaldılmalıdır: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tənzimləmə qaydalarının sadələşdirilməsi – liberallaşdırma (məsələn, bəsit satınalmalar sahəsində),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lisenziyaların ixtisarı,</a:t>
            </a:r>
          </a:p>
          <a:p>
            <a:pPr marL="742950" lvl="1" indent="-182880">
              <a:spcBef>
                <a:spcPts val="4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§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 xidmətlərin genişləndirilməsi və s.;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 Prezidentinin korrupsiya və rüşvətə qarşı mübarizə ilə bağlı mövqeyi geniş təbliğ olunmalı, bütün səviyyəli kadr təyinatlarında dəqiq nəzərə alınmalıdır;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Hüquq-mühafizə orqanları ictimai informasiyaya (o cümlədən internetdə yayılanlara) daha həssas yanaşmalıdır;</a:t>
            </a:r>
          </a:p>
          <a:p>
            <a:pPr marL="228600" indent="-228600">
              <a:spcBef>
                <a:spcPts val="600"/>
              </a:spcBef>
              <a:buClr>
                <a:srgbClr val="000066"/>
              </a:buClr>
              <a:buSzPct val="80000"/>
              <a:buFont typeface="Wingdings" panose="05000000000000000000" pitchFamily="2" charset="2"/>
              <a:buChar char="Ø"/>
            </a:pPr>
            <a:r>
              <a:rPr lang="az-Latn-AZ" alt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Korrupsiyaya qarşı ictimai dözümsüzlük şəraiti yaranmalıdır.</a:t>
            </a:r>
          </a:p>
          <a:p>
            <a:pPr marL="519113" algn="ctr">
              <a:spcBef>
                <a:spcPts val="1200"/>
              </a:spcBef>
              <a:buClr>
                <a:srgbClr val="000066"/>
              </a:buClr>
              <a:buSzPct val="80000"/>
            </a:pPr>
            <a:r>
              <a:rPr lang="az-Latn-AZ" alt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Bəzi qadağalar (məsələn, avtomobillərin yol polisi tərəfindən «bəhanəsiz» saxlanmasına qadağa kimi) effektivdir, lakin bunların effekti müvəqqəti olduğu üçün mütəmadi təkrarlanmalıdır.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36203" y="3787789"/>
            <a:ext cx="2689423" cy="23365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ct val="50000"/>
              </a:spcBef>
            </a:pPr>
            <a:r>
              <a:rPr lang="az-Latn-AZ" altLang="ru-RU" b="1" i="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 İSTİQAMƏTLƏRİN BƏZİLƏRİ ÜZRƏ UĞURLARIMIZ VAR, AMMA MÜBARİZƏ DAVAM ETDİRİLMƏLİDİR</a:t>
            </a:r>
            <a:endParaRPr lang="ru-RU" altLang="ru-RU" b="1" i="0" dirty="0">
              <a:solidFill>
                <a:srgbClr val="B4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41"/>
          <p:cNvSpPr>
            <a:spLocks noChangeArrowheads="1"/>
          </p:cNvSpPr>
          <p:nvPr/>
        </p:nvSpPr>
        <p:spPr bwMode="auto">
          <a:xfrm>
            <a:off x="269342" y="1116954"/>
            <a:ext cx="65167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 sz="1440" b="1" i="0" u="none" strike="noStrike" kern="1200" baseline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r>
              <a:rPr lang="az-Latn-AZ" sz="3200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MÜBARİZƏ</a:t>
            </a:r>
            <a:endParaRPr lang="en-US" sz="3200" dirty="0">
              <a:solidFill>
                <a:srgbClr val="0000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3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4" dur="indefinite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0"/>
          <p:cNvGrpSpPr/>
          <p:nvPr/>
        </p:nvGrpSpPr>
        <p:grpSpPr>
          <a:xfrm>
            <a:off x="-1" y="0"/>
            <a:ext cx="10691814" cy="833636"/>
            <a:chOff x="-1" y="0"/>
            <a:chExt cx="10691814" cy="833636"/>
          </a:xfrm>
        </p:grpSpPr>
        <p:pic>
          <p:nvPicPr>
            <p:cNvPr id="6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6" t="15993" r="20644" b="63036"/>
            <a:stretch>
              <a:fillRect/>
            </a:stretch>
          </p:blipFill>
          <p:spPr bwMode="auto">
            <a:xfrm>
              <a:off x="-1" y="0"/>
              <a:ext cx="10691814" cy="82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21"/>
            <a:stretch>
              <a:fillRect/>
            </a:stretch>
          </p:blipFill>
          <p:spPr bwMode="auto">
            <a:xfrm>
              <a:off x="611560" y="135957"/>
              <a:ext cx="443843" cy="452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оле 2"/>
            <p:cNvSpPr txBox="1">
              <a:spLocks noChangeArrowheads="1"/>
            </p:cNvSpPr>
            <p:nvPr/>
          </p:nvSpPr>
          <p:spPr bwMode="auto">
            <a:xfrm>
              <a:off x="1119188" y="133350"/>
              <a:ext cx="2210494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r>
                <a:rPr lang="az-Latn-AZ" sz="1300" b="0" i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ETN</a:t>
              </a:r>
              <a:br>
                <a:rPr lang="en-US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</a:br>
              <a:r>
                <a:rPr lang="az-Latn-AZ" sz="1300" b="0" i="0" dirty="0">
                  <a:solidFill>
                    <a:srgbClr val="FFFFFF"/>
                  </a:solidFill>
                  <a:latin typeface="Tahoma" pitchFamily="34" charset="0"/>
                  <a:ea typeface="Verdana" pitchFamily="34" charset="0"/>
                  <a:cs typeface="Verdana" pitchFamily="34" charset="0"/>
                </a:rPr>
                <a:t>İqtisadiyyat İnstitutu</a:t>
              </a:r>
              <a:endParaRPr lang="ru-RU" sz="1300" b="0" i="0" dirty="0">
                <a:solidFill>
                  <a:srgbClr val="FFFFFF"/>
                </a:solidFill>
                <a:latin typeface="Tahoma" pitchFamily="34" charset="0"/>
                <a:ea typeface="Verdana" pitchFamily="34" charset="0"/>
                <a:cs typeface="Verdana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Wingdings" pitchFamily="2" charset="2"/>
                <a:buNone/>
              </a:pPr>
              <a:endParaRPr lang="ru-RU" sz="3600" b="0" i="0" dirty="0">
                <a:latin typeface="Tahom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0" y="833636"/>
              <a:ext cx="1069181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-2" y="7011564"/>
            <a:ext cx="10691813" cy="389212"/>
            <a:chOff x="-2" y="7011564"/>
            <a:chExt cx="10691813" cy="389212"/>
          </a:xfrm>
        </p:grpSpPr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-2" y="7011564"/>
              <a:ext cx="10691813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>
              <a:outerShdw dist="38100" dir="2400000" algn="ctr" rotWithShape="0">
                <a:schemeClr val="tx1">
                  <a:lumMod val="50000"/>
                  <a:alpha val="35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449362" y="7092999"/>
              <a:ext cx="9577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75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CC0000"/>
                </a:buClr>
                <a:buFont typeface="Wingdings" pitchFamily="2" charset="2"/>
                <a:buChar char="ü"/>
                <a:defRPr sz="2400" b="1" i="1">
                  <a:solidFill>
                    <a:srgbClr val="FFFF99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buFont typeface="Wingdings" pitchFamily="2" charset="2"/>
                <a:buNone/>
              </a:pPr>
              <a:r>
                <a:rPr lang="az-Latn-AZ" sz="1400" b="0" dirty="0">
                  <a:solidFill>
                    <a:srgbClr val="80808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ETN İqtisadiyyat İnstitutunun Elmi Seminarı					 25 aprel 2025-ci il</a:t>
              </a:r>
              <a:endParaRPr lang="ru-RU" sz="1400" b="0" dirty="0">
                <a:solidFill>
                  <a:srgbClr val="808080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-1" y="4581525"/>
            <a:ext cx="10691811" cy="10699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r>
              <a:rPr lang="az-Latn-AZ" sz="4800" b="1" i="0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TƏŞƏKKÜR</a:t>
            </a:r>
            <a:endParaRPr lang="ru-RU" sz="4800" b="1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-1" y="1125538"/>
            <a:ext cx="10691811" cy="25669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r>
              <a:rPr lang="az-Latn-AZ" sz="3600" b="1" i="0" ker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TƏMİZLİK (DÜRÜSTLÜK) SƏFEHLİK DEYİL, ALLAHA YAXINLIQDIR!</a:t>
            </a:r>
            <a:endParaRPr lang="ru-RU" sz="3600" b="1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1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58204</TotalTime>
  <Words>1474</Words>
  <Application>Microsoft Office PowerPoint</Application>
  <PresentationFormat>Произвольный</PresentationFormat>
  <Paragraphs>151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AMEA İqtisadiyyat İnstitutunun 2014-cü il üçün elmi-tədqiqat fəaliyyəti haqqında    HESABATI</dc:title>
  <dc:creator>amea_iqtisadiyyat</dc:creator>
  <cp:lastModifiedBy>HP</cp:lastModifiedBy>
  <cp:revision>836</cp:revision>
  <cp:lastPrinted>2016-12-23T06:03:31Z</cp:lastPrinted>
  <dcterms:created xsi:type="dcterms:W3CDTF">2014-12-03T00:07:42Z</dcterms:created>
  <dcterms:modified xsi:type="dcterms:W3CDTF">2025-04-28T11:54:43Z</dcterms:modified>
</cp:coreProperties>
</file>